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80" r:id="rId6"/>
    <p:sldId id="261" r:id="rId7"/>
    <p:sldId id="276" r:id="rId8"/>
    <p:sldId id="275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D5D43F-45BC-0D64-34C5-C4A51D253238}"/>
              </a:ext>
            </a:extLst>
          </p:cNvPr>
          <p:cNvSpPr txBox="1"/>
          <p:nvPr/>
        </p:nvSpPr>
        <p:spPr>
          <a:xfrm>
            <a:off x="28575" y="114300"/>
            <a:ext cx="9144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Ғылыми мақала жазу маңыздылығы</a:t>
            </a:r>
          </a:p>
          <a:p>
            <a:pPr>
              <a:buNone/>
            </a:pPr>
            <a:r>
              <a:rPr lang="kk-KZ" sz="1700" b="1" dirty="0"/>
              <a:t>1. Ғылыми білімді тарату</a:t>
            </a:r>
          </a:p>
          <a:p>
            <a:pPr>
              <a:buNone/>
            </a:pPr>
            <a:r>
              <a:rPr lang="kk-KZ" sz="1700" dirty="0"/>
              <a:t>Ғылыми мақала – зерттеу нәтижелерін академиялық қауымдастыққа ұсынудың негізгі құралы. Бұл арқылы: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жаңа теориялар мен әдістер ұсынылады,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бұрынғы зерттеулерге қосымша дәлелдер келтіріледі,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белгілі бір салада ғылыми пікірталас жүргізіледі.</a:t>
            </a:r>
          </a:p>
          <a:p>
            <a:pPr>
              <a:buNone/>
            </a:pPr>
            <a:r>
              <a:rPr lang="kk-KZ" sz="1700" b="1" dirty="0"/>
              <a:t>2. Ғалымның кәсіби дамуы</a:t>
            </a:r>
          </a:p>
          <a:p>
            <a:pPr>
              <a:buNone/>
            </a:pPr>
            <a:r>
              <a:rPr lang="kk-KZ" sz="1700" dirty="0"/>
              <a:t>Ғылыми жарияланымдар: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зерттеушінің кәсіби абыройын арттырады,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ғылыми атақтар (магистр, </a:t>
            </a:r>
            <a:r>
              <a:rPr lang="en-US" sz="1700" dirty="0"/>
              <a:t>PhD, </a:t>
            </a:r>
            <a:r>
              <a:rPr lang="kk-KZ" sz="1700" dirty="0"/>
              <a:t>доцент, профессор) алу үшін қажет,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ғылыми гранттар мен жобаларға қатысу мүмкіндігін кеңейтеді.</a:t>
            </a:r>
          </a:p>
          <a:p>
            <a:pPr>
              <a:buNone/>
            </a:pPr>
            <a:r>
              <a:rPr lang="kk-KZ" sz="1700" b="1" dirty="0"/>
              <a:t>3. Халықаралық ғылыми қауымдастыққа ену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Жарияланымдар арқылы ғалым шетелдік әріптестермен байланыс орнатып, ынтымақтастық жобаларға қосыла алады.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Ғылыми мақалалар әлемдік мәліметтер қорларына енгенде (мысалы, </a:t>
            </a:r>
            <a:r>
              <a:rPr lang="en-US" sz="1700" dirty="0"/>
              <a:t>Scopus, Web of Science), </a:t>
            </a:r>
            <a:r>
              <a:rPr lang="kk-KZ" sz="1700" dirty="0"/>
              <a:t>олар халықаралық деңгейде көрінетін болады.</a:t>
            </a:r>
          </a:p>
          <a:p>
            <a:pPr>
              <a:buNone/>
            </a:pPr>
            <a:r>
              <a:rPr lang="kk-KZ" sz="1700" b="1" dirty="0"/>
              <a:t>4. Зерттеу сапасын арттыру</a:t>
            </a:r>
          </a:p>
          <a:p>
            <a:pPr>
              <a:buNone/>
            </a:pPr>
            <a:r>
              <a:rPr lang="kk-KZ" sz="1700" dirty="0"/>
              <a:t>Мақала жазу үдерісінде: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зерттеу құрылымы мен әдістері нақтыланады,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алынған нәтижелерге сыни көзқараспен қарау қалыптасады,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басқа зерттеушілердің пікірлері арқылы жұмыс жетілдіріледі (</a:t>
            </a:r>
            <a:r>
              <a:rPr lang="en-US" sz="1700" dirty="0"/>
              <a:t>peer-review).</a:t>
            </a:r>
          </a:p>
          <a:p>
            <a:pPr>
              <a:buNone/>
            </a:pPr>
            <a:r>
              <a:rPr lang="kk-KZ" sz="1700" b="1" dirty="0"/>
              <a:t>5. Ғылыми мұра қалдыру</a:t>
            </a:r>
          </a:p>
          <a:p>
            <a:r>
              <a:rPr lang="kk-KZ" sz="1700" dirty="0"/>
              <a:t>Ғылыми мақалалар келешек ұрпаққа білім көзі ретінде қызмет етеді. Олар ғылымның дамуына үлес қосып, кейінгі зерттеулерге негіз болады.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9FBD34-81F8-7B56-0BE3-866CFAC0F079}"/>
              </a:ext>
            </a:extLst>
          </p:cNvPr>
          <p:cNvSpPr txBox="1"/>
          <p:nvPr/>
        </p:nvSpPr>
        <p:spPr>
          <a:xfrm>
            <a:off x="866774" y="723543"/>
            <a:ext cx="690562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b="1" dirty="0"/>
              <a:t>Мысал: Визуалды әдеби шолу құрылымы (энергия тиімділігі тақырыбында)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KZ" dirty="0"/>
              <a:t>🔷 </a:t>
            </a:r>
            <a:r>
              <a:rPr lang="kk-KZ" dirty="0"/>
              <a:t>Тақырып: </a:t>
            </a:r>
            <a:r>
              <a:rPr lang="kk-KZ" i="1" dirty="0"/>
              <a:t>“Жасыл ғимараттардағы энергия тиімділігі”</a:t>
            </a:r>
            <a:endParaRPr lang="kk-KZ" dirty="0"/>
          </a:p>
          <a:p>
            <a:pPr>
              <a:buFont typeface="Arial" panose="020B0604020202020204" pitchFamily="34" charset="0"/>
              <a:buChar char="•"/>
            </a:pPr>
            <a:r>
              <a:rPr lang="ru-KZ" dirty="0"/>
              <a:t>🌐 </a:t>
            </a:r>
            <a:r>
              <a:rPr lang="kk-KZ" dirty="0"/>
              <a:t>Концепт-карта: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Энергия тиімділігі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Жобалау әдістері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Қолданылған материалдар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Жергілікті климат әсері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Бағалау метрикалары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KZ" dirty="0"/>
              <a:t>📊 </a:t>
            </a:r>
            <a:r>
              <a:rPr lang="kk-KZ" dirty="0"/>
              <a:t>Инфографика: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Соңғы 10 жылда жарияланған мақалалар саны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Ең жиі қолданылатын әдістер (</a:t>
            </a:r>
            <a:r>
              <a:rPr lang="en-US" dirty="0"/>
              <a:t>CFD, LCA, BIM </a:t>
            </a:r>
            <a:r>
              <a:rPr lang="kk-KZ" dirty="0"/>
              <a:t>т.б.)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k-KZ" dirty="0"/>
              <a:t>Географиялық таралу (елдер бойынша)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8348851-F36B-FEBE-A0E4-0D1183289055}"/>
              </a:ext>
            </a:extLst>
          </p:cNvPr>
          <p:cNvSpPr txBox="1"/>
          <p:nvPr/>
        </p:nvSpPr>
        <p:spPr>
          <a:xfrm>
            <a:off x="142875" y="455206"/>
            <a:ext cx="899160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Ғылыми мақаланың құрылымы</a:t>
            </a:r>
          </a:p>
          <a:p>
            <a:pPr>
              <a:buNone/>
            </a:pPr>
            <a:r>
              <a:rPr lang="kk-KZ" sz="1700" b="1" dirty="0"/>
              <a:t>1. Тақырып (</a:t>
            </a:r>
            <a:r>
              <a:rPr lang="en-US" sz="1700" b="1" dirty="0"/>
              <a:t>Title)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Қысқа, нақты, әрі мазмұнын ашатын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Көбіне зерттелетін нысан, әдіс немесе нәтиже көрініс табады</a:t>
            </a:r>
          </a:p>
          <a:p>
            <a:r>
              <a:rPr lang="kk-KZ" sz="1700" b="1" dirty="0"/>
              <a:t>Мысал:</a:t>
            </a:r>
            <a:br>
              <a:rPr lang="kk-KZ" sz="1700" dirty="0"/>
            </a:br>
            <a:r>
              <a:rPr lang="kk-KZ" sz="1700" i="1" dirty="0"/>
              <a:t>“Геотермалдық жылуалмастырғыштардың жылулық тиімділігін модельдеу”</a:t>
            </a:r>
          </a:p>
          <a:p>
            <a:pPr>
              <a:buNone/>
            </a:pPr>
            <a:r>
              <a:rPr lang="kk-KZ" sz="1700" b="1" dirty="0"/>
              <a:t>2. Аннотация (</a:t>
            </a:r>
            <a:r>
              <a:rPr lang="en-US" sz="1700" b="1" dirty="0"/>
              <a:t>Abstract)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Зерттеудің қысқаша мазмұны (150–250 сөз)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Мақсат, әдіс, негізгі нәтижелер мен қорытынды қысқаша баяндалады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Кейде құрылымы </a:t>
            </a:r>
            <a:r>
              <a:rPr lang="en-US" sz="1700" dirty="0"/>
              <a:t>IMRAD (Introduction, Methods, Results and Discussion) </a:t>
            </a:r>
            <a:r>
              <a:rPr lang="kk-KZ" sz="1700" dirty="0"/>
              <a:t>негізінде жазылады</a:t>
            </a:r>
          </a:p>
          <a:p>
            <a:pPr>
              <a:buNone/>
            </a:pPr>
            <a:r>
              <a:rPr lang="kk-KZ" sz="1700" b="1" dirty="0"/>
              <a:t>3. Түйін сөздер (</a:t>
            </a:r>
            <a:r>
              <a:rPr lang="en-US" sz="1700" b="1" dirty="0"/>
              <a:t>Keywords)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700" dirty="0"/>
              <a:t>4–6 </a:t>
            </a:r>
            <a:r>
              <a:rPr lang="kk-KZ" sz="1700" dirty="0"/>
              <a:t>негізгі термин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Мақаланың іздеу жүйесінде оңай табылуына көмектеседі</a:t>
            </a:r>
          </a:p>
          <a:p>
            <a:pPr>
              <a:buNone/>
            </a:pPr>
            <a:r>
              <a:rPr lang="kk-KZ" sz="1700" b="1" dirty="0"/>
              <a:t>4. Кіріспе (</a:t>
            </a:r>
            <a:r>
              <a:rPr lang="en-US" sz="1700" b="1" dirty="0"/>
              <a:t>Introduction)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Тақырыптың өзектілігі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Мәселенің қойылымы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Бұрынғы зерттеулерге шолу (</a:t>
            </a:r>
            <a:r>
              <a:rPr lang="en-US" sz="1700" dirty="0"/>
              <a:t>literature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Мақсат пен міндеттер тұжырымдалады</a:t>
            </a:r>
          </a:p>
          <a:p>
            <a:pPr>
              <a:buNone/>
            </a:pPr>
            <a:r>
              <a:rPr lang="kk-KZ" sz="1700" b="1" dirty="0"/>
              <a:t>5. Әдістер (</a:t>
            </a:r>
            <a:r>
              <a:rPr lang="en-US" sz="1700" b="1" dirty="0"/>
              <a:t>Methods / Methodology)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Зерттеу жүргізілген әдістер, құралдар, модельдер, эксперименттер сипатталады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Қайталауға мүмкіндік беру үшін нақты әрі егжей-тегжейлі болуы керек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38B475-7D1A-667C-A4BD-14573A653D92}"/>
              </a:ext>
            </a:extLst>
          </p:cNvPr>
          <p:cNvSpPr txBox="1"/>
          <p:nvPr/>
        </p:nvSpPr>
        <p:spPr>
          <a:xfrm>
            <a:off x="333375" y="719912"/>
            <a:ext cx="861060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Ғылыми мақаланың құрылымы</a:t>
            </a:r>
          </a:p>
          <a:p>
            <a:pPr>
              <a:buNone/>
            </a:pPr>
            <a:r>
              <a:rPr lang="kk-KZ" sz="1700" b="1" dirty="0"/>
              <a:t>6. Нәтижелер (</a:t>
            </a:r>
            <a:r>
              <a:rPr lang="en-US" sz="1700" b="1" dirty="0"/>
              <a:t>Results)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Алынған деректер, кестелер, графиктер, сипаттамалар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Нәтижелер тек баяндалады, талқылаусыз</a:t>
            </a:r>
          </a:p>
          <a:p>
            <a:pPr>
              <a:buNone/>
            </a:pPr>
            <a:r>
              <a:rPr lang="kk-KZ" sz="1700" b="1" dirty="0"/>
              <a:t>7. Талқылау (</a:t>
            </a:r>
            <a:r>
              <a:rPr lang="en-US" sz="1700" b="1" dirty="0"/>
              <a:t>Discussion)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Нәтижелерге түсініктеме беріледі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Басқа авторлардың жұмыстары мен сіздің нәтижелер салыстырылады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Шектеулер, мүмкін түсіндірмелер беріледі</a:t>
            </a:r>
          </a:p>
          <a:p>
            <a:r>
              <a:rPr lang="kk-KZ" sz="1700" i="1" dirty="0"/>
              <a:t>(Кейбір журналдарда </a:t>
            </a:r>
            <a:r>
              <a:rPr lang="en-US" sz="1700" i="1" dirty="0"/>
              <a:t>Results and Discussion </a:t>
            </a:r>
            <a:r>
              <a:rPr lang="kk-KZ" sz="1700" i="1" dirty="0"/>
              <a:t>бірге жазылады)</a:t>
            </a:r>
            <a:endParaRPr lang="kk-KZ" sz="1700" dirty="0"/>
          </a:p>
          <a:p>
            <a:pPr>
              <a:buNone/>
            </a:pPr>
            <a:r>
              <a:rPr lang="kk-KZ" sz="1700" b="1" dirty="0"/>
              <a:t>8. Қорытынды (</a:t>
            </a:r>
            <a:r>
              <a:rPr lang="en-US" sz="1700" b="1" dirty="0"/>
              <a:t>Conclusion)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Негізгі тұжырымдар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Практикалық маңызы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Болашақта жасалатын зерттеулерге ұсыныс</a:t>
            </a:r>
          </a:p>
          <a:p>
            <a:pPr>
              <a:buNone/>
            </a:pPr>
            <a:r>
              <a:rPr lang="kk-KZ" sz="1700" b="1" dirty="0"/>
              <a:t>9. Алғыс (</a:t>
            </a:r>
            <a:r>
              <a:rPr lang="en-US" sz="1700" b="1" dirty="0"/>
              <a:t>Acknowledgments)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Қаржылай қолдау көрсеткен ұйымдар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Жобада көмектескен адамдар (жазбаша кеңес, техникалық көмек т.б.)</a:t>
            </a:r>
          </a:p>
          <a:p>
            <a:pPr>
              <a:buNone/>
            </a:pPr>
            <a:r>
              <a:rPr lang="kk-KZ" sz="1700" b="1" dirty="0"/>
              <a:t>10. Пайдаланылған әдебиеттер тізімі (</a:t>
            </a:r>
            <a:r>
              <a:rPr lang="en-US" sz="1700" b="1" dirty="0"/>
              <a:t>References / Bibliography)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Халықаралық стандарттар бойынша (</a:t>
            </a:r>
            <a:r>
              <a:rPr lang="en-US" sz="1700" dirty="0"/>
              <a:t>APA, IEEE, Chicago, Harvard, </a:t>
            </a:r>
            <a:r>
              <a:rPr lang="kk-KZ" sz="1700" dirty="0"/>
              <a:t>т.б.) рәсімделеді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Зерттеуге негіз болған барлық дереккөздер көрсетіледі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EE311D-53A4-7A14-845C-1103ED1282DB}"/>
              </a:ext>
            </a:extLst>
          </p:cNvPr>
          <p:cNvSpPr txBox="1"/>
          <p:nvPr/>
        </p:nvSpPr>
        <p:spPr>
          <a:xfrm>
            <a:off x="142875" y="7531"/>
            <a:ext cx="8991600" cy="700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Ғылыми мақаланың сапасы</a:t>
            </a:r>
          </a:p>
          <a:p>
            <a:pPr>
              <a:buNone/>
            </a:pPr>
            <a:r>
              <a:rPr lang="kk-KZ" sz="1600" b="1" dirty="0"/>
              <a:t>1. Ғылыми жаңалығы мен өзектілігі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Мақалада жаңа идея, әдіс немесе нәтиже ұсынылуы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Зерттеу қазіргі ғылым мен қоғам үшін маңызды мәселені шешуге бағытталған болуы тиіс.</a:t>
            </a:r>
          </a:p>
          <a:p>
            <a:r>
              <a:rPr lang="kk-KZ" sz="1600" b="1" dirty="0"/>
              <a:t>Мысалы:</a:t>
            </a:r>
            <a:br>
              <a:rPr lang="kk-KZ" sz="1600" dirty="0"/>
            </a:br>
            <a:r>
              <a:rPr lang="kk-KZ" sz="1600" i="1" dirty="0"/>
              <a:t>"Қалалық жел ағыстарының жылдам бағалау әдісін ұсыну </a:t>
            </a:r>
            <a:r>
              <a:rPr lang="en-US" sz="1600" i="1" dirty="0"/>
              <a:t>CFD </a:t>
            </a:r>
            <a:r>
              <a:rPr lang="kk-KZ" sz="1600" i="1" dirty="0"/>
              <a:t>және машиналық оқыту негізінде.«</a:t>
            </a:r>
          </a:p>
          <a:p>
            <a:pPr>
              <a:buNone/>
            </a:pPr>
            <a:r>
              <a:rPr lang="kk-KZ" sz="1600" b="1" dirty="0"/>
              <a:t>2. Нақты және дәлелді нәтижелер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Барлық қорытындылар нақты деректерге, графиктерге, кестелерге немесе модельдерге сүйенуі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Кез келген болжам немесе пікір дәйекпен расталуы қажет.</a:t>
            </a:r>
          </a:p>
          <a:p>
            <a:pPr>
              <a:buNone/>
            </a:pPr>
            <a:r>
              <a:rPr lang="kk-KZ" sz="1600" b="1" dirty="0"/>
              <a:t>3. Әдебиеттерге негізделуі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Зерттеу жұмысы ғылыми контексте жүргізілуі керек, яғни бұрынғы зерттеулерге сілтеме жасалып, онымен салыстырылады.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Заманауи, беделді дереккөздер (</a:t>
            </a:r>
            <a:r>
              <a:rPr lang="en-US" sz="1600" dirty="0"/>
              <a:t>Scopus, Web of Science, </a:t>
            </a:r>
            <a:r>
              <a:rPr lang="kk-KZ" sz="1600" dirty="0"/>
              <a:t>т.б.) пайдаланылуы ұсынылады.</a:t>
            </a:r>
          </a:p>
          <a:p>
            <a:pPr>
              <a:buNone/>
            </a:pPr>
            <a:r>
              <a:rPr lang="kk-KZ" sz="1600" b="1" dirty="0"/>
              <a:t>4. Әдістемелік айқындық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Қолданылған әдістер толық, нақты сипатталуы тиіс.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Басқа зерттеуші мақала бойынша сіздің жұмысыңызды қайталап жасай алуы керек.</a:t>
            </a:r>
          </a:p>
          <a:p>
            <a:pPr>
              <a:buNone/>
            </a:pPr>
            <a:r>
              <a:rPr lang="kk-KZ" sz="1600" b="1" dirty="0"/>
              <a:t>5. Жазу тілі мен құрылымының сапасы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Мәтін академиялық стильде, грамматикалық қателерсіз жазылуы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Құрылым (кіріспе, әдіс, нәтиже, қорытынды т.б.) логикалық түрде ұйымдастырылуы қажет.</a:t>
            </a:r>
          </a:p>
          <a:p>
            <a:pPr>
              <a:buNone/>
            </a:pPr>
            <a:r>
              <a:rPr lang="kk-KZ" sz="1600" b="1" dirty="0"/>
              <a:t>6. Плагиаттың болмауы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Мақала тек автордың жеке еңбегі мен идеяларына негізделуі тиіс.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Барлық алынған мәліметтерге, цитаталарға дұрыс сілтеме берілуі керек.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Плагиат тексеру жүйелерінен (</a:t>
            </a:r>
            <a:r>
              <a:rPr lang="en-US" sz="1600" dirty="0"/>
              <a:t>Turnitin, </a:t>
            </a:r>
            <a:r>
              <a:rPr lang="en-US" sz="1600" dirty="0" err="1"/>
              <a:t>iThenticate</a:t>
            </a:r>
            <a:r>
              <a:rPr lang="en-US" sz="1600" dirty="0"/>
              <a:t>) </a:t>
            </a:r>
            <a:r>
              <a:rPr lang="kk-KZ" sz="1600" dirty="0"/>
              <a:t>өту ұсынылады.</a:t>
            </a:r>
          </a:p>
          <a:p>
            <a:pPr>
              <a:buNone/>
            </a:pPr>
            <a:r>
              <a:rPr lang="kk-KZ" sz="1600" b="1" dirty="0"/>
              <a:t>7. Ғылыми маңыз және қолданбалы ықпал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Зерттеу нәтижелері теориялық немесе практикалық тұрғыдан пайдалы болуы тиіс.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600" dirty="0"/>
              <a:t>Бұл әсіресе инженерия, медицина, экология сияқты қолданбалы ғылымдарда маңызды.</a:t>
            </a:r>
          </a:p>
          <a:p>
            <a:endParaRPr lang="kk-KZ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35C78-D62E-728B-028F-285C825F8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8EED66A-D0FF-6F12-DE21-49C72AFC9847}"/>
              </a:ext>
            </a:extLst>
          </p:cNvPr>
          <p:cNvSpPr txBox="1"/>
          <p:nvPr/>
        </p:nvSpPr>
        <p:spPr>
          <a:xfrm>
            <a:off x="47625" y="952"/>
            <a:ext cx="904875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100" b="1" dirty="0"/>
              <a:t>Әдеби шолу түрлері</a:t>
            </a:r>
          </a:p>
          <a:p>
            <a:pPr>
              <a:buNone/>
            </a:pPr>
            <a:r>
              <a:rPr lang="kk-KZ" sz="1100" b="1" dirty="0"/>
              <a:t>1. Наративті шолу (</a:t>
            </a:r>
            <a:r>
              <a:rPr lang="en-US" sz="1100" b="1" dirty="0"/>
              <a:t>Narrative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Ең жиі кездесетін түрі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Белгілі бір тақырып бойынша әртүрлі көзқарастарды, теорияларды, нәтижелерді сипаттайды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Автордың таңдауы мен интерпретациясына көбірек негізделеді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Тақырыпты жалпы түрде сипаттау және түсіндіру</a:t>
            </a:r>
          </a:p>
          <a:p>
            <a:pPr>
              <a:buNone/>
            </a:pPr>
            <a:r>
              <a:rPr lang="kk-KZ" sz="1100" b="1" dirty="0"/>
              <a:t>2. Жүйелі шолу (</a:t>
            </a:r>
            <a:r>
              <a:rPr lang="en-US" sz="1100" b="1" dirty="0"/>
              <a:t>Systematic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Белгілі бір зерттеу сұрағына жауап беру үшін нақты әдістеме арқылы дереккөздер іріктеледі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Іздеу, іріктеу, талдау қадамдары айқын жазылады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Плагиаттан аулақ, объективті болуға тырысады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Барлық қолжетімді зерттеулерді қамтып, дәлелденген қорытынды жасау</a:t>
            </a:r>
          </a:p>
          <a:p>
            <a:pPr>
              <a:buNone/>
            </a:pPr>
            <a:r>
              <a:rPr lang="kk-KZ" sz="1100" b="1" dirty="0"/>
              <a:t>3. Мета-талдау (</a:t>
            </a:r>
            <a:r>
              <a:rPr lang="en-US" sz="1100" b="1" dirty="0"/>
              <a:t>Meta-analysis)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Жүйелі шолудың бір түрі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Сандық деректерді біріктіріп, статистикалық талдау жасайды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Әртүрлі зерттеулердің нәтижелерін салыстырып, ортақ қорытынды береді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Тақырып бойынша сандық дәлел ұсыну</a:t>
            </a:r>
          </a:p>
          <a:p>
            <a:pPr>
              <a:buNone/>
            </a:pPr>
            <a:r>
              <a:rPr lang="kk-KZ" sz="1100" b="1" dirty="0"/>
              <a:t>4. Скопинг шолу (</a:t>
            </a:r>
            <a:r>
              <a:rPr lang="en-US" sz="1100" b="1" dirty="0"/>
              <a:t>Scoping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Кең ауқымды тақырып бойынша алғашқы шолу жасау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Қандай зерттеулер жүргізілгенін, қандай олқылықтар бар екенін анықтайды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Әдетте жүйелі шолуға дейінгі кезең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Зерттеу аясының кеңдігін бағалау және болашақ бағыттарды анықтау</a:t>
            </a:r>
          </a:p>
          <a:p>
            <a:pPr>
              <a:buNone/>
            </a:pPr>
            <a:r>
              <a:rPr lang="kk-KZ" sz="1100" b="1" dirty="0"/>
              <a:t>5. Теориялық шолу (</a:t>
            </a:r>
            <a:r>
              <a:rPr lang="en-US" sz="1100" b="1" dirty="0"/>
              <a:t>Theoretical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Белгілі бір құбылысты түсіндіретін теориялар мен модельдерге шолу жасайды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Теориялар арасындағы айырмашылықтарды көрсетіп, жаңа теория ұсынуы мүмкін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Теориялық базаны жүйелеу және жаңа түсінік ұсыну</a:t>
            </a:r>
          </a:p>
          <a:p>
            <a:pPr>
              <a:buNone/>
            </a:pPr>
            <a:r>
              <a:rPr lang="kk-KZ" sz="1100" b="1" dirty="0"/>
              <a:t>6. Құрамдастырылған шолу (</a:t>
            </a:r>
            <a:r>
              <a:rPr lang="en-US" sz="1100" b="1" dirty="0"/>
              <a:t>Integrative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Теориялық және эмпирикалық жұмыстарды біріктіреді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Әртүрлі зерттеу әдістерін салыстырып, жаңа тұжырым жасауға тырысады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Жаңа идеялар мен түсініктер қалыптастыру</a:t>
            </a:r>
          </a:p>
          <a:p>
            <a:pPr>
              <a:buNone/>
            </a:pPr>
            <a:r>
              <a:rPr lang="kk-KZ" sz="1100" b="1" dirty="0"/>
              <a:t>7. Тарихи шолу (</a:t>
            </a:r>
            <a:r>
              <a:rPr lang="en-US" sz="1100" b="1" dirty="0"/>
              <a:t>Historical Review)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Тақырыптың даму тарихын қарастырады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100" dirty="0"/>
              <a:t>Зерттеулердің эволюциясын көрсетеді</a:t>
            </a:r>
          </a:p>
          <a:p>
            <a:r>
              <a:rPr lang="kk-KZ" sz="1100" b="1" dirty="0"/>
              <a:t>Мақсаты:</a:t>
            </a:r>
            <a:br>
              <a:rPr lang="kk-KZ" sz="1100" dirty="0"/>
            </a:br>
            <a:r>
              <a:rPr lang="kk-KZ" sz="1100" dirty="0"/>
              <a:t>Ғылыми ойдың даму динамикасын ашу</a:t>
            </a:r>
          </a:p>
        </p:txBody>
      </p:sp>
    </p:spTree>
    <p:extLst>
      <p:ext uri="{BB962C8B-B14F-4D97-AF65-F5344CB8AC3E}">
        <p14:creationId xmlns:p14="http://schemas.microsoft.com/office/powerpoint/2010/main" val="372023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1534F7E-67A0-5116-60BA-509484311027}"/>
              </a:ext>
            </a:extLst>
          </p:cNvPr>
          <p:cNvSpPr txBox="1"/>
          <p:nvPr/>
        </p:nvSpPr>
        <p:spPr>
          <a:xfrm>
            <a:off x="47625" y="210502"/>
            <a:ext cx="904875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Әдеби шолу мақаласының маңыздылығы</a:t>
            </a:r>
          </a:p>
          <a:p>
            <a:pPr>
              <a:buNone/>
            </a:pPr>
            <a:r>
              <a:rPr lang="kk-KZ" sz="1700" b="1" dirty="0"/>
              <a:t>1. Ғылыми білімді жинақтау және құрылымдау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Әдеби шолу мақала белгілі бір саладағы зерттеулерді топтап, негізгі бағыттарды, теорияларды, әдістерді сипаттайды.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Оқырманға (әсіресе жас зерттеушілерге) бір тақырып бойынша жалпы көріністі тез түсінуге мүмкіндік береді.</a:t>
            </a:r>
          </a:p>
          <a:p>
            <a:pPr>
              <a:buNone/>
            </a:pPr>
            <a:r>
              <a:rPr lang="kk-KZ" sz="1700" b="1" dirty="0"/>
              <a:t>2. Ғылыми бағытты анықтау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Қандай тақырыптар жеткілікті зерттелген, ал қай салаларда олқылық бар екенін көрсетеді.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Жаңа зерттеулерге қажеттілік қай жерде туындап тұрғанын нақтылап береді.</a:t>
            </a:r>
          </a:p>
          <a:p>
            <a:pPr>
              <a:buNone/>
            </a:pPr>
            <a:r>
              <a:rPr lang="kk-KZ" sz="1700" b="1" dirty="0"/>
              <a:t>3. Болашақ зерттеулерге негіз жасау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Әдеби шолу арқылы келешек ғылыми жұмыстар үшін гипотезалар, зерттеу сұрақтары немесе әдіснамалар ұсынылады.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Басқа ғалымдардың жұмысына шабыт береді және қайталанбау үшін бағыт көрсетеді.</a:t>
            </a:r>
          </a:p>
          <a:p>
            <a:pPr>
              <a:buNone/>
            </a:pPr>
            <a:r>
              <a:rPr lang="kk-KZ" sz="1700" b="1" dirty="0"/>
              <a:t>4. Ғылыми қауымдастық арасындағы байланысты күшейту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Бір салада жұмыс істейтін зерттеушілердің еңбектерін байланыстырып, ортақ ғылыми диалог орнатады.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Түрлі елдердегі және мектептердегі көзқарастар мен әдістерді салыстыруға жағдай жасайды.</a:t>
            </a:r>
          </a:p>
          <a:p>
            <a:pPr>
              <a:buNone/>
            </a:pPr>
            <a:r>
              <a:rPr lang="kk-KZ" sz="1700" b="1" dirty="0"/>
              <a:t>5. Академиялық жазу машығын дамыту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Әдеби шолу жазу — зерттеушінің анализ жасау, салыстыру, қорыту және ғылыми тілмен жазу қабілетін дамытады.</a:t>
            </a:r>
          </a:p>
          <a:p>
            <a:pPr>
              <a:buNone/>
            </a:pPr>
            <a:r>
              <a:rPr lang="kk-KZ" sz="1700" b="1" dirty="0"/>
              <a:t>6. Диссертация мен ғылыми жобаларға негіз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Магистрлік, </a:t>
            </a:r>
            <a:r>
              <a:rPr lang="en-US" sz="1700" dirty="0"/>
              <a:t>PhD </a:t>
            </a:r>
            <a:r>
              <a:rPr lang="kk-KZ" sz="1700" dirty="0"/>
              <a:t>диссертациялар, ғылыми жобалар мен гранттық өтінімдер әдеби шолусыз толық болмайды.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k-KZ" sz="1700" dirty="0"/>
              <a:t>Жобаның негіздемесі мен өзектілігі дәл осы шолуға сүйеніп құрылады.</a:t>
            </a:r>
          </a:p>
          <a:p>
            <a:endParaRPr lang="kk-K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15F-3273-62A8-E857-B48CABC4C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AD79FA-E47E-97A0-8C0C-067B262CE550}"/>
              </a:ext>
            </a:extLst>
          </p:cNvPr>
          <p:cNvSpPr txBox="1"/>
          <p:nvPr/>
        </p:nvSpPr>
        <p:spPr>
          <a:xfrm>
            <a:off x="47625" y="210502"/>
            <a:ext cx="904875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kk-KZ" sz="1700" b="1" dirty="0"/>
              <a:t>Визуалды Әдеби шолу</a:t>
            </a:r>
          </a:p>
          <a:p>
            <a:pPr>
              <a:buNone/>
            </a:pPr>
            <a:r>
              <a:rPr lang="kk-KZ" sz="1600" b="1" dirty="0"/>
              <a:t>Визуалды әдеби шолу</a:t>
            </a:r>
            <a:r>
              <a:rPr lang="kk-KZ" sz="1600" dirty="0"/>
              <a:t> (</a:t>
            </a:r>
            <a:r>
              <a:rPr lang="en-US" sz="1600" dirty="0"/>
              <a:t>Visual Literature Review) — </a:t>
            </a:r>
            <a:r>
              <a:rPr lang="kk-KZ" sz="1600" dirty="0"/>
              <a:t>бұл ғылыми әдебиетке шолу жасаудың заманауи әрі көрнекі тәсілі. Ол көп мәтіннің орнына </a:t>
            </a:r>
            <a:r>
              <a:rPr lang="kk-KZ" sz="1600" b="1" dirty="0"/>
              <a:t>диаграммалар</a:t>
            </a:r>
            <a:r>
              <a:rPr lang="kk-KZ" sz="1600" dirty="0"/>
              <a:t>, </a:t>
            </a:r>
            <a:r>
              <a:rPr lang="kk-KZ" sz="1600" b="1" dirty="0"/>
              <a:t>графтар</a:t>
            </a:r>
            <a:r>
              <a:rPr lang="kk-KZ" sz="1600" dirty="0"/>
              <a:t>, </a:t>
            </a:r>
            <a:r>
              <a:rPr lang="kk-KZ" sz="1600" b="1" dirty="0"/>
              <a:t>схемалар</a:t>
            </a:r>
            <a:r>
              <a:rPr lang="kk-KZ" sz="1600" dirty="0"/>
              <a:t>, </a:t>
            </a:r>
            <a:r>
              <a:rPr lang="kk-KZ" sz="1600" b="1" dirty="0"/>
              <a:t>таймлайндар</a:t>
            </a:r>
            <a:r>
              <a:rPr lang="kk-KZ" sz="1600" dirty="0"/>
              <a:t>, </a:t>
            </a:r>
            <a:r>
              <a:rPr lang="kk-KZ" sz="1600" b="1" dirty="0"/>
              <a:t>мағыналық карталар (</a:t>
            </a:r>
            <a:r>
              <a:rPr lang="en-US" sz="1600" b="1" dirty="0"/>
              <a:t>mind maps)</a:t>
            </a:r>
            <a:r>
              <a:rPr lang="en-US" sz="1600" dirty="0"/>
              <a:t> </a:t>
            </a:r>
            <a:r>
              <a:rPr lang="kk-KZ" sz="1600" dirty="0"/>
              <a:t>және </a:t>
            </a:r>
            <a:r>
              <a:rPr lang="kk-KZ" sz="1600" b="1" dirty="0"/>
              <a:t>инфографикалар</a:t>
            </a:r>
            <a:r>
              <a:rPr lang="kk-KZ" sz="1600" dirty="0"/>
              <a:t> арқылы ақпаратты ұсынуды көздейді.</a:t>
            </a:r>
          </a:p>
          <a:p>
            <a:pPr>
              <a:buNone/>
            </a:pPr>
            <a:endParaRPr lang="kk-KZ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46A78B0-D047-0F55-F365-FF5BD917E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501052"/>
              </p:ext>
            </p:extLst>
          </p:nvPr>
        </p:nvGraphicFramePr>
        <p:xfrm>
          <a:off x="533400" y="2532698"/>
          <a:ext cx="8229600" cy="4114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40654092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9529112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/>
                        <a:t>Артықшылықтар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Сипаттамасы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422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🧠 </a:t>
                      </a:r>
                      <a:r>
                        <a:rPr lang="kk-KZ"/>
                        <a:t>Ақпаратты тез қабылдау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Күрделі теориялар мен байланыстар көрнекі түрде бірден түсінікті болады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33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🕒 </a:t>
                      </a:r>
                      <a:r>
                        <a:rPr lang="kk-KZ"/>
                        <a:t>Уақытты үнемдеу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Ұзын мәтінді оқығаннан гөрі, бір диаграммадан маңызын көруге болады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996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💡 </a:t>
                      </a:r>
                      <a:r>
                        <a:rPr lang="kk-KZ"/>
                        <a:t>Байланыстарды көрсету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Авторлар, ұғымдар, әдістер арасындағы байланыстар диаграмма арқылы айқын көрсетіледі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97500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📊 </a:t>
                      </a:r>
                      <a:r>
                        <a:rPr lang="kk-KZ"/>
                        <a:t>Презентацияға ыңғайлы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Слайдтарда, постерлерде, қорғауда қолдануға өте ыңғайлы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425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🔍 </a:t>
                      </a:r>
                      <a:r>
                        <a:rPr lang="kk-KZ"/>
                        <a:t>Ғылыми көзқарас қалыптастырады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Ғылыми саладағы трендтер мен олқылықтарды анық көрсетуге көмектеседі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82043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5F26119-AE9E-E06F-FA95-F127C1D13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41201"/>
            <a:ext cx="4002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Неліктен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визуалды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әдеби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шолу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маңызды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6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FDC4F-2E1A-2E36-702D-0F401E50D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170FD15-EC8C-E4EB-2599-4D8BE2E07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892501"/>
              </p:ext>
            </p:extLst>
          </p:nvPr>
        </p:nvGraphicFramePr>
        <p:xfrm>
          <a:off x="655301" y="1314451"/>
          <a:ext cx="7833398" cy="4525961"/>
        </p:xfrm>
        <a:graphic>
          <a:graphicData uri="http://schemas.openxmlformats.org/drawingml/2006/table">
            <a:tbl>
              <a:tblPr/>
              <a:tblGrid>
                <a:gridCol w="3916699">
                  <a:extLst>
                    <a:ext uri="{9D8B030D-6E8A-4147-A177-3AD203B41FA5}">
                      <a16:colId xmlns:a16="http://schemas.microsoft.com/office/drawing/2014/main" val="3715139625"/>
                    </a:ext>
                  </a:extLst>
                </a:gridCol>
                <a:gridCol w="3916699">
                  <a:extLst>
                    <a:ext uri="{9D8B030D-6E8A-4147-A177-3AD203B41FA5}">
                      <a16:colId xmlns:a16="http://schemas.microsoft.com/office/drawing/2014/main" val="1061165006"/>
                    </a:ext>
                  </a:extLst>
                </a:gridCol>
              </a:tblGrid>
              <a:tr h="348151">
                <a:tc>
                  <a:txBody>
                    <a:bodyPr/>
                    <a:lstStyle/>
                    <a:p>
                      <a:r>
                        <a:rPr lang="kk-KZ" sz="1700"/>
                        <a:t>Түрі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Қысқаша сипаттама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058120"/>
                  </a:ext>
                </a:extLst>
              </a:tr>
              <a:tr h="609264">
                <a:tc>
                  <a:txBody>
                    <a:bodyPr/>
                    <a:lstStyle/>
                    <a:p>
                      <a:r>
                        <a:rPr lang="ru-KZ" sz="1700"/>
                        <a:t>🧭 </a:t>
                      </a:r>
                      <a:r>
                        <a:rPr lang="kk-KZ" sz="1700" b="1"/>
                        <a:t>Концептуалды карта (</a:t>
                      </a:r>
                      <a:r>
                        <a:rPr lang="en-US" sz="1700" b="1"/>
                        <a:t>Concept Map)</a:t>
                      </a:r>
                      <a:endParaRPr lang="en-US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Тақырыптағы негізгі ұғымдар мен олардың байланыстарын көрсетеді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81325"/>
                  </a:ext>
                </a:extLst>
              </a:tr>
              <a:tr h="609264">
                <a:tc>
                  <a:txBody>
                    <a:bodyPr/>
                    <a:lstStyle/>
                    <a:p>
                      <a:r>
                        <a:rPr lang="ru-KZ" sz="1700"/>
                        <a:t>🕰️ </a:t>
                      </a:r>
                      <a:r>
                        <a:rPr lang="kk-KZ" sz="1700" b="1"/>
                        <a:t>Хронологиялық шолу (</a:t>
                      </a:r>
                      <a:r>
                        <a:rPr lang="en-US" sz="1700" b="1"/>
                        <a:t>Timeline)</a:t>
                      </a:r>
                      <a:endParaRPr lang="en-US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Идеялар мен зерттеулердің уақыт бойынша дамуын көрсетеді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459008"/>
                  </a:ext>
                </a:extLst>
              </a:tr>
              <a:tr h="609264">
                <a:tc>
                  <a:txBody>
                    <a:bodyPr/>
                    <a:lstStyle/>
                    <a:p>
                      <a:r>
                        <a:rPr lang="ru-KZ" sz="1700"/>
                        <a:t>🧬 </a:t>
                      </a:r>
                      <a:r>
                        <a:rPr lang="kk-KZ" sz="1700" b="1"/>
                        <a:t>Категориялық диаграмма</a:t>
                      </a:r>
                      <a:endParaRPr lang="kk-KZ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Әдебиеттерді тақырып, әдіс, теория, ел, жыл бойынша топтайды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013866"/>
                  </a:ext>
                </a:extLst>
              </a:tr>
              <a:tr h="609264">
                <a:tc>
                  <a:txBody>
                    <a:bodyPr/>
                    <a:lstStyle/>
                    <a:p>
                      <a:r>
                        <a:rPr lang="ru-KZ" sz="1700"/>
                        <a:t>🔄 </a:t>
                      </a:r>
                      <a:r>
                        <a:rPr lang="en-US" sz="1700" b="1"/>
                        <a:t>Venn </a:t>
                      </a:r>
                      <a:r>
                        <a:rPr lang="kk-KZ" sz="1700" b="1"/>
                        <a:t>диаграммасы</a:t>
                      </a:r>
                      <a:endParaRPr lang="kk-KZ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Зерттеулер арасындағы ұқсастықтар мен айырмашылықтарды көрсетеді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825141"/>
                  </a:ext>
                </a:extLst>
              </a:tr>
              <a:tr h="870377">
                <a:tc>
                  <a:txBody>
                    <a:bodyPr/>
                    <a:lstStyle/>
                    <a:p>
                      <a:r>
                        <a:rPr lang="ru-KZ" sz="1700"/>
                        <a:t>🌐 </a:t>
                      </a:r>
                      <a:r>
                        <a:rPr lang="en-US" sz="1700" b="1"/>
                        <a:t>Network graph</a:t>
                      </a:r>
                      <a:endParaRPr lang="en-US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/>
                        <a:t>Авторлар, мақалалар, дәйексөздер арасындағы ғылыми байланыстарды көрсетеді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425437"/>
                  </a:ext>
                </a:extLst>
              </a:tr>
              <a:tr h="870377">
                <a:tc>
                  <a:txBody>
                    <a:bodyPr/>
                    <a:lstStyle/>
                    <a:p>
                      <a:r>
                        <a:rPr lang="ru-KZ" sz="1700"/>
                        <a:t>📊 </a:t>
                      </a:r>
                      <a:r>
                        <a:rPr lang="kk-KZ" sz="1700" b="1"/>
                        <a:t>Инфографика</a:t>
                      </a:r>
                      <a:endParaRPr lang="kk-KZ" sz="170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700" dirty="0"/>
                        <a:t>Әдебиеттердің саны, трендтері, географиясы, әдістерін көрнекі форматта ұсынады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3787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5C5BC7E-FF0F-5CAE-FB05-70354ED82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663" y="393413"/>
            <a:ext cx="32670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Визуалды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әдеби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шолудың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түрлері</a:t>
            </a:r>
            <a:endParaRPr kumimoji="0" lang="ru-KZ" altLang="ru-KZ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77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7981087-7424-8224-2B69-3FE5BAC8A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7977"/>
              </p:ext>
            </p:extLst>
          </p:nvPr>
        </p:nvGraphicFramePr>
        <p:xfrm>
          <a:off x="542925" y="1662906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69569260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4375880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kk-KZ" dirty="0"/>
                        <a:t>Құрал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Мақсаты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129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Miro / Lucidchart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Концептуалды карталар, диаграммалар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242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Canva / Piktochart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Инфографика жасау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317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VOSviewer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Дәйексөздер мен авторлар байланысын талдау (</a:t>
                      </a:r>
                      <a:r>
                        <a:rPr lang="en-US"/>
                        <a:t>bibliometric analysis)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26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Notion / Obsidian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/>
                        <a:t>Зерттеуді визуалды түрде картаға түсіру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402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MindMeister / XMind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Mind map </a:t>
                      </a:r>
                      <a:r>
                        <a:rPr lang="kk-KZ" dirty="0"/>
                        <a:t>құру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52429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472151A1-908C-989A-B02A-1A29997EE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495519"/>
            <a:ext cx="36558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Қандай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құралдармен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жасауға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болады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3231</TotalTime>
  <Words>1415</Words>
  <Application>Microsoft Office PowerPoint</Application>
  <PresentationFormat>Экран (4:3)</PresentationFormat>
  <Paragraphs>190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Yerzhan</cp:lastModifiedBy>
  <cp:revision>138</cp:revision>
  <dcterms:created xsi:type="dcterms:W3CDTF">2013-01-27T09:14:16Z</dcterms:created>
  <dcterms:modified xsi:type="dcterms:W3CDTF">2025-04-15T03:52:59Z</dcterms:modified>
  <cp:category/>
</cp:coreProperties>
</file>